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290" r:id="rId2"/>
    <p:sldId id="2289" r:id="rId3"/>
    <p:sldId id="2043" r:id="rId4"/>
    <p:sldId id="2361" r:id="rId5"/>
    <p:sldId id="2411" r:id="rId6"/>
    <p:sldId id="2382" r:id="rId7"/>
    <p:sldId id="2412" r:id="rId8"/>
    <p:sldId id="2413" r:id="rId9"/>
    <p:sldId id="2414" r:id="rId10"/>
    <p:sldId id="2221" r:id="rId11"/>
    <p:sldId id="2385" r:id="rId12"/>
    <p:sldId id="2415" r:id="rId13"/>
    <p:sldId id="2417" r:id="rId14"/>
    <p:sldId id="2418" r:id="rId15"/>
    <p:sldId id="2314" r:id="rId16"/>
    <p:sldId id="2322" r:id="rId17"/>
    <p:sldId id="2387" r:id="rId18"/>
    <p:sldId id="2419" r:id="rId19"/>
    <p:sldId id="2420" r:id="rId20"/>
    <p:sldId id="2391" r:id="rId21"/>
    <p:sldId id="2392" r:id="rId22"/>
    <p:sldId id="2393" r:id="rId23"/>
    <p:sldId id="2297" r:id="rId24"/>
    <p:sldId id="1910" r:id="rId25"/>
    <p:sldId id="2306" r:id="rId26"/>
    <p:sldId id="1911" r:id="rId27"/>
    <p:sldId id="2398" r:id="rId28"/>
    <p:sldId id="1912" r:id="rId29"/>
    <p:sldId id="2371" r:id="rId30"/>
    <p:sldId id="2401" r:id="rId31"/>
    <p:sldId id="2421" r:id="rId32"/>
    <p:sldId id="1913" r:id="rId33"/>
    <p:sldId id="2410" r:id="rId34"/>
    <p:sldId id="2422" r:id="rId35"/>
    <p:sldId id="2376" r:id="rId36"/>
    <p:sldId id="2377" r:id="rId37"/>
    <p:sldId id="1914" r:id="rId38"/>
    <p:sldId id="2404" r:id="rId39"/>
    <p:sldId id="2423" r:id="rId40"/>
    <p:sldId id="2405" r:id="rId41"/>
    <p:sldId id="2406" r:id="rId42"/>
    <p:sldId id="2407" r:id="rId43"/>
    <p:sldId id="2424" r:id="rId44"/>
    <p:sldId id="1920" r:id="rId45"/>
    <p:sldId id="2425" r:id="rId46"/>
    <p:sldId id="2408" r:id="rId47"/>
    <p:sldId id="2426" r:id="rId48"/>
    <p:sldId id="2427" r:id="rId49"/>
    <p:sldId id="2171" r:id="rId50"/>
  </p:sldIdLst>
  <p:sldSz cx="12190413" cy="6859588"/>
  <p:notesSz cx="6858000" cy="9144000"/>
  <p:custDataLst>
    <p:tags r:id="rId53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7" autoAdjust="0"/>
    <p:restoredTop sz="96318" autoAdjust="0"/>
  </p:normalViewPr>
  <p:slideViewPr>
    <p:cSldViewPr showGuides="1">
      <p:cViewPr varScale="1">
        <p:scale>
          <a:sx n="81" d="100"/>
          <a:sy n="81" d="100"/>
        </p:scale>
        <p:origin x="62" y="91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6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7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__5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__6.docx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png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__7.docx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10.docx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__9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3.docx"/><Relationship Id="rId3" Type="http://schemas.openxmlformats.org/officeDocument/2006/relationships/image" Target="../media/image13.png"/><Relationship Id="rId7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__11.docx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Word___14.docx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4.xml"/><Relationship Id="rId7" Type="http://schemas.openxmlformats.org/officeDocument/2006/relationships/slide" Target="slide37.xml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slide" Target="slide32.xml"/><Relationship Id="rId11" Type="http://schemas.openxmlformats.org/officeDocument/2006/relationships/image" Target="../media/image30.emf"/><Relationship Id="rId5" Type="http://schemas.openxmlformats.org/officeDocument/2006/relationships/slide" Target="slide28.xml"/><Relationship Id="rId10" Type="http://schemas.openxmlformats.org/officeDocument/2006/relationships/package" Target="../embeddings/Microsoft_Word___15.docx"/><Relationship Id="rId4" Type="http://schemas.openxmlformats.org/officeDocument/2006/relationships/slide" Target="slide26.xml"/><Relationship Id="rId9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4.xml"/><Relationship Id="rId7" Type="http://schemas.openxmlformats.org/officeDocument/2006/relationships/slide" Target="slide37.xml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slide" Target="slide32.xml"/><Relationship Id="rId11" Type="http://schemas.openxmlformats.org/officeDocument/2006/relationships/image" Target="../media/image33.emf"/><Relationship Id="rId5" Type="http://schemas.openxmlformats.org/officeDocument/2006/relationships/slide" Target="slide28.xml"/><Relationship Id="rId10" Type="http://schemas.openxmlformats.org/officeDocument/2006/relationships/package" Target="../embeddings/Microsoft_Word___16.docx"/><Relationship Id="rId4" Type="http://schemas.openxmlformats.org/officeDocument/2006/relationships/slide" Target="slide26.xml"/><Relationship Id="rId9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4.xml"/><Relationship Id="rId7" Type="http://schemas.openxmlformats.org/officeDocument/2006/relationships/slide" Target="slide37.xml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slide" Target="slide32.xml"/><Relationship Id="rId11" Type="http://schemas.openxmlformats.org/officeDocument/2006/relationships/image" Target="../media/image36.emf"/><Relationship Id="rId5" Type="http://schemas.openxmlformats.org/officeDocument/2006/relationships/slide" Target="slide28.xml"/><Relationship Id="rId10" Type="http://schemas.openxmlformats.org/officeDocument/2006/relationships/package" Target="../embeddings/Microsoft_Word___17.docx"/><Relationship Id="rId4" Type="http://schemas.openxmlformats.org/officeDocument/2006/relationships/slide" Target="slide26.xml"/><Relationship Id="rId9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Relationship Id="rId9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Relationship Id="rId9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4.xml"/><Relationship Id="rId7" Type="http://schemas.openxmlformats.org/officeDocument/2006/relationships/slide" Target="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slide" Target="slide32.xml"/><Relationship Id="rId11" Type="http://schemas.openxmlformats.org/officeDocument/2006/relationships/image" Target="../media/image39.png"/><Relationship Id="rId5" Type="http://schemas.openxmlformats.org/officeDocument/2006/relationships/slide" Target="slide28.xml"/><Relationship Id="rId10" Type="http://schemas.openxmlformats.org/officeDocument/2006/relationships/image" Target="../media/image38.emf"/><Relationship Id="rId4" Type="http://schemas.openxmlformats.org/officeDocument/2006/relationships/slide" Target="slide26.xml"/><Relationship Id="rId9" Type="http://schemas.openxmlformats.org/officeDocument/2006/relationships/package" Target="../embeddings/Microsoft_Word___18.docx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4.xml"/><Relationship Id="rId7" Type="http://schemas.openxmlformats.org/officeDocument/2006/relationships/slide" Target="slide37.xml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slide" Target="slide32.xml"/><Relationship Id="rId11" Type="http://schemas.openxmlformats.org/officeDocument/2006/relationships/image" Target="../media/image40.emf"/><Relationship Id="rId5" Type="http://schemas.openxmlformats.org/officeDocument/2006/relationships/slide" Target="slide28.xml"/><Relationship Id="rId10" Type="http://schemas.openxmlformats.org/officeDocument/2006/relationships/package" Target="../embeddings/Microsoft_Word___19.docx"/><Relationship Id="rId4" Type="http://schemas.openxmlformats.org/officeDocument/2006/relationships/slide" Target="slide26.xml"/><Relationship Id="rId9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4.xml"/><Relationship Id="rId7" Type="http://schemas.openxmlformats.org/officeDocument/2006/relationships/slide" Target="slide37.xml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slide" Target="slide32.xml"/><Relationship Id="rId11" Type="http://schemas.openxmlformats.org/officeDocument/2006/relationships/image" Target="../media/image42.emf"/><Relationship Id="rId5" Type="http://schemas.openxmlformats.org/officeDocument/2006/relationships/slide" Target="slide28.xml"/><Relationship Id="rId10" Type="http://schemas.openxmlformats.org/officeDocument/2006/relationships/package" Target="../embeddings/Microsoft_Word___20.docx"/><Relationship Id="rId4" Type="http://schemas.openxmlformats.org/officeDocument/2006/relationships/slide" Target="slide26.xml"/><Relationship Id="rId9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Relationship Id="rId9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image" Target="../media/image45.emf"/><Relationship Id="rId3" Type="http://schemas.openxmlformats.org/officeDocument/2006/relationships/slide" Target="slide24.xml"/><Relationship Id="rId7" Type="http://schemas.openxmlformats.org/officeDocument/2006/relationships/slide" Target="slide37.xml"/><Relationship Id="rId12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1" Type="http://schemas.openxmlformats.org/officeDocument/2006/relationships/vmlDrawing" Target="../drawings/vmlDrawing16.vml"/><Relationship Id="rId6" Type="http://schemas.openxmlformats.org/officeDocument/2006/relationships/slide" Target="slide32.xml"/><Relationship Id="rId11" Type="http://schemas.openxmlformats.org/officeDocument/2006/relationships/image" Target="../media/image44.emf"/><Relationship Id="rId5" Type="http://schemas.openxmlformats.org/officeDocument/2006/relationships/slide" Target="slide28.xml"/><Relationship Id="rId15" Type="http://schemas.openxmlformats.org/officeDocument/2006/relationships/image" Target="../media/image46.emf"/><Relationship Id="rId10" Type="http://schemas.openxmlformats.org/officeDocument/2006/relationships/package" Target="../embeddings/Microsoft_Word___21.docx"/><Relationship Id="rId4" Type="http://schemas.openxmlformats.org/officeDocument/2006/relationships/slide" Target="slide26.xml"/><Relationship Id="rId9" Type="http://schemas.openxmlformats.org/officeDocument/2006/relationships/image" Target="../media/image13.png"/><Relationship Id="rId14" Type="http://schemas.openxmlformats.org/officeDocument/2006/relationships/package" Target="../embeddings/Microsoft_Word___23.docx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24.xml"/><Relationship Id="rId7" Type="http://schemas.openxmlformats.org/officeDocument/2006/relationships/slide" Target="slide37.xml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slide" Target="slide32.xml"/><Relationship Id="rId11" Type="http://schemas.openxmlformats.org/officeDocument/2006/relationships/image" Target="../media/image47.emf"/><Relationship Id="rId5" Type="http://schemas.openxmlformats.org/officeDocument/2006/relationships/slide" Target="slide28.xml"/><Relationship Id="rId10" Type="http://schemas.openxmlformats.org/officeDocument/2006/relationships/package" Target="../embeddings/Microsoft_Word___24.docx"/><Relationship Id="rId4" Type="http://schemas.openxmlformats.org/officeDocument/2006/relationships/slide" Target="slide26.xml"/><Relationship Id="rId9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6.xml"/><Relationship Id="rId7" Type="http://schemas.openxmlformats.org/officeDocument/2006/relationships/slide" Target="slide4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8.xml"/><Relationship Id="rId9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8" y="2046514"/>
            <a:ext cx="4917600" cy="27661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70635" y="3506470"/>
            <a:ext cx="3380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DISIZHANG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70799" y="40107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</a:rPr>
              <a:t>第</a:t>
            </a:r>
            <a:r>
              <a:rPr lang="zh-CN" altLang="en-US" dirty="0">
                <a:solidFill>
                  <a:schemeClr val="bg1"/>
                </a:solidFill>
              </a:rPr>
              <a:t>四</a:t>
            </a:r>
            <a:r>
              <a:rPr lang="zh-CN" altLang="zh-CN" dirty="0" smtClean="0">
                <a:solidFill>
                  <a:schemeClr val="bg1"/>
                </a:solidFill>
              </a:rPr>
              <a:t>章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98879" y="2133650"/>
            <a:ext cx="5400383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4</a:t>
            </a:r>
            <a:r>
              <a:rPr lang="zh-CN" altLang="zh-CN" sz="36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　实验：用双缝干涉</a:t>
            </a:r>
            <a:r>
              <a:rPr lang="zh-CN" altLang="zh-CN" sz="3600" b="1" kern="100" dirty="0" smtClean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测</a:t>
            </a:r>
            <a:r>
              <a:rPr lang="en-US" altLang="zh-CN" sz="3600" b="1" kern="100" dirty="0" smtClean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36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 </a:t>
            </a:r>
            <a:r>
              <a:rPr lang="en-US" altLang="zh-CN" sz="3600" b="1" kern="100" dirty="0" smtClean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    </a:t>
            </a:r>
            <a:r>
              <a:rPr lang="en-US" altLang="zh-CN" sz="1200" b="1" kern="100" dirty="0" smtClean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 </a:t>
            </a:r>
            <a:r>
              <a:rPr lang="zh-CN" altLang="zh-CN" sz="3600" b="1" kern="100" dirty="0" smtClean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量</a:t>
            </a:r>
            <a:r>
              <a:rPr lang="zh-CN" altLang="zh-CN" sz="36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光的波长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61442"/>
            <a:ext cx="11412000" cy="62093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2023·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岳阳市高二期末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如图甲，在进行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用双缝干涉测量光的波长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的实验中，将双缝干涉实验仪器按照要求安装在光具座上。然后接通电源使光源正常发光，在目镜中可以观察到清晰的干涉条纹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6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下列说法正确的是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调节光源高度使光束沿遮光筒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轴线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照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在屏中心时，应放上单缝和双缝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测量某条干涉亮条纹位置时，应使分划板中心刻线与该亮条纹的中心对齐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为了减小测量误差，可用测量头测出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条亮条纹间的距离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，求出相邻两条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亮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条纹间距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若取下滤光片，屏上将出现彩色的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干涉条纹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2034" name="Picture 2" descr="4-1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93" y="2261329"/>
            <a:ext cx="5104421" cy="15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0" y="45269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568143" y="2139402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BCD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79712"/>
              </p:ext>
            </p:extLst>
          </p:nvPr>
        </p:nvGraphicFramePr>
        <p:xfrm>
          <a:off x="2225824" y="5006652"/>
          <a:ext cx="20161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18" name="文档" r:id="rId4" imgW="2016218" imgH="1106602" progId="Word.Document.12">
                  <p:embed/>
                </p:oleObj>
              </mc:Choice>
              <mc:Fallback>
                <p:oleObj name="文档" r:id="rId4" imgW="2016218" imgH="11066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5824" y="5006652"/>
                        <a:ext cx="2016125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70206" y="107901"/>
            <a:ext cx="11250000" cy="6197342"/>
            <a:chOff x="471000" y="934424"/>
            <a:chExt cx="11250000" cy="6197342"/>
          </a:xfrm>
        </p:grpSpPr>
        <p:sp>
          <p:nvSpPr>
            <p:cNvPr id="10" name="圆角矩形 9"/>
            <p:cNvSpPr/>
            <p:nvPr/>
          </p:nvSpPr>
          <p:spPr>
            <a:xfrm>
              <a:off x="471000" y="1094414"/>
              <a:ext cx="11250000" cy="6037352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13" name="Picture 2" descr="4-13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8" y="599827"/>
            <a:ext cx="5104421" cy="15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632418" y="395933"/>
            <a:ext cx="1092557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调节光源高度使光束沿遮光筒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轴线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照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在屏中心时，不需放单缝和双缝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测量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某条干涉亮条纹位置时，应使分划板中心刻线与该亮条纹的中心对齐，故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条亮条纹之间有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个间距，相邻两条亮条纹的间距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滤光片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的作用是获得单色光，取下滤光片后，入射光为白光，光屏上将出现彩色的干涉条纹，故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16010"/>
              </p:ext>
            </p:extLst>
          </p:nvPr>
        </p:nvGraphicFramePr>
        <p:xfrm>
          <a:off x="9852534" y="3511327"/>
          <a:ext cx="160655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58" name="文档" r:id="rId5" imgW="1606640" imgH="1106602" progId="Word.Document.12">
                  <p:embed/>
                </p:oleObj>
              </mc:Choice>
              <mc:Fallback>
                <p:oleObj name="文档" r:id="rId5" imgW="1606640" imgH="11066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52534" y="3511327"/>
                        <a:ext cx="1606550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8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37506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该小组同学在目镜中观察到的干涉图样为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4082" name="Picture 2" descr="4-1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10" y="1773610"/>
            <a:ext cx="6595592" cy="130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319342" y="97876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0206" y="3302183"/>
            <a:ext cx="11250000" cy="1279739"/>
            <a:chOff x="471000" y="934424"/>
            <a:chExt cx="11250000" cy="1279739"/>
          </a:xfrm>
        </p:grpSpPr>
        <p:sp>
          <p:nvSpPr>
            <p:cNvPr id="12" name="圆角矩形 11"/>
            <p:cNvSpPr/>
            <p:nvPr/>
          </p:nvSpPr>
          <p:spPr>
            <a:xfrm>
              <a:off x="471000" y="1094414"/>
              <a:ext cx="11250000" cy="1119749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32418" y="3652698"/>
            <a:ext cx="1092557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干涉条纹是明暗相间的等间距条纹，故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37506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分度的游标卡尺测量双缝间距如图乙所示，双缝间距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91303" y="981408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2.05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0206" y="3302183"/>
            <a:ext cx="11250000" cy="1279739"/>
            <a:chOff x="471000" y="934424"/>
            <a:chExt cx="11250000" cy="1279739"/>
          </a:xfrm>
        </p:grpSpPr>
        <p:sp>
          <p:nvSpPr>
            <p:cNvPr id="12" name="圆角矩形 11"/>
            <p:cNvSpPr/>
            <p:nvPr/>
          </p:nvSpPr>
          <p:spPr>
            <a:xfrm>
              <a:off x="471000" y="1094414"/>
              <a:ext cx="11250000" cy="1119749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32418" y="3652698"/>
            <a:ext cx="10925577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游标卡尺读数为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2.05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5106" name="Picture 2" descr="4-1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136" y="1773610"/>
            <a:ext cx="3624140" cy="143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49474"/>
            <a:ext cx="786624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图丙为实验得到的干涉条纹，用测量头测出了第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条和第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条亮条纹中心间的距离为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，已知双缝到光屏的距离为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，则所测单色光波长的计算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式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用题中所给的字母表示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0206" y="3573810"/>
            <a:ext cx="11250000" cy="2232248"/>
            <a:chOff x="471000" y="934424"/>
            <a:chExt cx="11250000" cy="2232248"/>
          </a:xfrm>
        </p:grpSpPr>
        <p:sp>
          <p:nvSpPr>
            <p:cNvPr id="12" name="圆角矩形 11"/>
            <p:cNvSpPr/>
            <p:nvPr/>
          </p:nvSpPr>
          <p:spPr>
            <a:xfrm>
              <a:off x="471000" y="1094414"/>
              <a:ext cx="11250000" cy="2072258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176130" name="Picture 2" descr="4-14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70" y="833464"/>
            <a:ext cx="3383890" cy="180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415210"/>
              </p:ext>
            </p:extLst>
          </p:nvPr>
        </p:nvGraphicFramePr>
        <p:xfrm>
          <a:off x="1361728" y="2504621"/>
          <a:ext cx="1254125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57" name="文档" r:id="rId5" imgW="1254287" imgH="1163573" progId="Word.Document.12">
                  <p:embed/>
                </p:oleObj>
              </mc:Choice>
              <mc:Fallback>
                <p:oleObj name="文档" r:id="rId5" imgW="1254287" imgH="11635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1728" y="2504621"/>
                        <a:ext cx="1254125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268178"/>
              </p:ext>
            </p:extLst>
          </p:nvPr>
        </p:nvGraphicFramePr>
        <p:xfrm>
          <a:off x="704850" y="3949815"/>
          <a:ext cx="10668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58" name="文档" r:id="rId7" imgW="10679506" imgH="1750803" progId="Word.Document.12">
                  <p:embed/>
                </p:oleObj>
              </mc:Choice>
              <mc:Fallback>
                <p:oleObj name="文档" r:id="rId7" imgW="10679506" imgH="17508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4850" y="3949815"/>
                        <a:ext cx="106680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7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7426"/>
            <a:ext cx="1141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北京亦庄实验中学高二期末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1801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年，托马斯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杨成功地观察到了光的干涉现象。在托马斯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杨的双缝干涉实验中，利用双缝干涉可以测量光波的波长。某同学想利用双缝干涉实验来测量某种单色光的波长，该同学所使用的装置如图所示，光具座上放置的光学元件依次为光源、透镜、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、遮光筒、毛玻璃、屏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三个光学元件依次为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滤光片、单缝、双缝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单缝、滤光片、双缝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单缝、双缝、滤光片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滤光片、双缝、单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缝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313332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2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77154" name="Picture 2" descr="4-2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74" y="4437906"/>
            <a:ext cx="5836052" cy="138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722862" y="342766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0206" y="837506"/>
            <a:ext cx="11250000" cy="3024336"/>
            <a:chOff x="471000" y="934424"/>
            <a:chExt cx="11250000" cy="3024336"/>
          </a:xfrm>
        </p:grpSpPr>
        <p:sp>
          <p:nvSpPr>
            <p:cNvPr id="7" name="圆角矩形 6"/>
            <p:cNvSpPr/>
            <p:nvPr/>
          </p:nvSpPr>
          <p:spPr>
            <a:xfrm>
              <a:off x="471000" y="1094414"/>
              <a:ext cx="11250000" cy="2864346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32418" y="2844956"/>
            <a:ext cx="1092557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由图可知，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三个光学元件依次为滤光片、单缝、双缝。故选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2" descr="4-2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80" y="1341562"/>
            <a:ext cx="5836052" cy="138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6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33450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该同学通过测量头的目镜观察单色光的干涉图样时，发现分划板的中心刻线与亮条纹未对齐，如图所示，下列操作中可使中心刻线与亮条纹对齐的是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仅转动双缝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仅转动手轮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仅转动测量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头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81225" y="178586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78178" name="Picture 2" descr="4-24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58" y="1878518"/>
            <a:ext cx="2425250" cy="24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70206" y="4382303"/>
            <a:ext cx="11250000" cy="1783795"/>
            <a:chOff x="471000" y="934424"/>
            <a:chExt cx="11250000" cy="1783795"/>
          </a:xfrm>
        </p:grpSpPr>
        <p:sp>
          <p:nvSpPr>
            <p:cNvPr id="7" name="圆角矩形 6"/>
            <p:cNvSpPr/>
            <p:nvPr/>
          </p:nvSpPr>
          <p:spPr>
            <a:xfrm>
              <a:off x="471000" y="1094414"/>
              <a:ext cx="11250000" cy="1623805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32418" y="4653930"/>
            <a:ext cx="10925577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当分划板的中心刻线与亮条纹不平行时，应该转动测量头，将图中分划板调到竖直方向并与干涉条纹平行。故选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61442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通过调整，该同学从目镜中看到如图甲所示的图像，转动测量头的手轮，使分划板中心刻线对准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时，手轮的读数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1.002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，继续转动手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轮，使分划板中心刻线对准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时，手轮的读数如图乙所示，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mm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86664" y="1695361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9.762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0206" y="4526319"/>
            <a:ext cx="11250000" cy="1279739"/>
            <a:chOff x="471000" y="934424"/>
            <a:chExt cx="11250000" cy="1279739"/>
          </a:xfrm>
        </p:grpSpPr>
        <p:sp>
          <p:nvSpPr>
            <p:cNvPr id="7" name="圆角矩形 6"/>
            <p:cNvSpPr/>
            <p:nvPr/>
          </p:nvSpPr>
          <p:spPr>
            <a:xfrm>
              <a:off x="471000" y="1094414"/>
              <a:ext cx="11250000" cy="1119749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32418" y="4863074"/>
            <a:ext cx="10925577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由图可得，读数为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9.5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26.2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9.762 mm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9202" name="Picture 2" descr="4-242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71" y="2405800"/>
            <a:ext cx="4468070" cy="196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37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88343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若已知双缝间距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，双缝到屏的距离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，则待测光的波长为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nm(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结果保留三位有效数字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81225" y="137255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438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0206" y="2100511"/>
            <a:ext cx="11250000" cy="3417515"/>
            <a:chOff x="471000" y="934424"/>
            <a:chExt cx="11250000" cy="3417515"/>
          </a:xfrm>
        </p:grpSpPr>
        <p:sp>
          <p:nvSpPr>
            <p:cNvPr id="7" name="圆角矩形 6"/>
            <p:cNvSpPr/>
            <p:nvPr/>
          </p:nvSpPr>
          <p:spPr>
            <a:xfrm>
              <a:off x="471000" y="1094414"/>
              <a:ext cx="11250000" cy="3257525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315973"/>
              </p:ext>
            </p:extLst>
          </p:nvPr>
        </p:nvGraphicFramePr>
        <p:xfrm>
          <a:off x="704850" y="2460501"/>
          <a:ext cx="107346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03" name="文档" r:id="rId4" imgW="10746133" imgH="1949210" progId="Word.Document.12">
                  <p:embed/>
                </p:oleObj>
              </mc:Choice>
              <mc:Fallback>
                <p:oleObj name="文档" r:id="rId4" imgW="10746133" imgH="1949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850" y="2460501"/>
                        <a:ext cx="10734675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544227"/>
              </p:ext>
            </p:extLst>
          </p:nvPr>
        </p:nvGraphicFramePr>
        <p:xfrm>
          <a:off x="704850" y="4394076"/>
          <a:ext cx="107346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04" name="文档" r:id="rId6" imgW="10746133" imgH="1122153" progId="Word.Document.12">
                  <p:embed/>
                </p:oleObj>
              </mc:Choice>
              <mc:Fallback>
                <p:oleObj name="文档" r:id="rId6" imgW="10746133" imgH="11221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4850" y="4394076"/>
                        <a:ext cx="10734675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1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89600" cy="179876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0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1" name="矩形 10"/>
          <p:cNvSpPr/>
          <p:nvPr/>
        </p:nvSpPr>
        <p:spPr>
          <a:xfrm>
            <a:off x="2854960" y="1924189"/>
            <a:ext cx="8712854" cy="34532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了解实验装置，知道实验原理及需要测量的物理量，知道测量头的使用方法，会测量亮条纹的间距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重点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sz="26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知道获得干涉图样的实验操作要求，理解实验中满足干涉条件的方法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重点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sz="26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经历实验过程，会设计实验数据记录表并记录数据，会根据给出的波长表达式计算不同颜色光的波长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难点</a:t>
            </a:r>
            <a:r>
              <a:rPr lang="en-US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58495" y="0"/>
            <a:ext cx="1891030" cy="521335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4" name="文本框 13"/>
          <p:cNvSpPr txBox="1"/>
          <p:nvPr/>
        </p:nvSpPr>
        <p:spPr>
          <a:xfrm flipH="1">
            <a:off x="1270635" y="2853690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学习目标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28796"/>
            <a:ext cx="1141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湖南师大附中高二期末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用光传感器进行双缝干涉的实验，如图甲所示是实验装置图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下列关于本实验的操作与叙述正确的是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干涉图像中，相邻两个波峰之间的距离即相邻两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亮条纹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中心的间距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双缝挡板不动，下移光源，使之更靠近刻有双缝的挡板，则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干涉条纹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光源不动，下移双缝挡板，使之更靠近光传感器，则干涉条纹间距不变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减小双缝间距，干涉条纹间距也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524702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3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81250" name="Picture 2" descr="376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1197546"/>
            <a:ext cx="2556634" cy="23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091014" y="174492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0206" y="261442"/>
            <a:ext cx="11250000" cy="6197342"/>
            <a:chOff x="471000" y="934424"/>
            <a:chExt cx="11250000" cy="6197342"/>
          </a:xfrm>
        </p:grpSpPr>
        <p:sp>
          <p:nvSpPr>
            <p:cNvPr id="7" name="圆角矩形 6"/>
            <p:cNvSpPr/>
            <p:nvPr/>
          </p:nvSpPr>
          <p:spPr>
            <a:xfrm>
              <a:off x="471000" y="1094414"/>
              <a:ext cx="11250000" cy="6037352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99517" y="549474"/>
            <a:ext cx="1079137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相邻两个波峰之间的距离即相邻两条亮条纹中心的间距，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根据双缝干涉条纹的间距公式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知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，若下移光源，干涉条纹间距不变，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光源不动，下移双缝挡板，使之更靠近光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传感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器，即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减小双缝与光传感器间距离，根据双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缝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干涉条纹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的间距公式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知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，干涉条纹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间距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会减小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减小双缝间距，根据双缝干涉条纹的间距公式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en-US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知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，干涉条纹间距增大，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" name="Picture 2" descr="376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262" y="1974037"/>
            <a:ext cx="2556634" cy="23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93714"/>
              </p:ext>
            </p:extLst>
          </p:nvPr>
        </p:nvGraphicFramePr>
        <p:xfrm>
          <a:off x="4708004" y="3646909"/>
          <a:ext cx="100647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60" name="文档" r:id="rId5" imgW="1007029" imgH="1077756" progId="Word.Document.12">
                  <p:embed/>
                </p:oleObj>
              </mc:Choice>
              <mc:Fallback>
                <p:oleObj name="文档" r:id="rId5" imgW="1007029" imgH="1077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8004" y="3646909"/>
                        <a:ext cx="1006475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260035"/>
              </p:ext>
            </p:extLst>
          </p:nvPr>
        </p:nvGraphicFramePr>
        <p:xfrm>
          <a:off x="8841035" y="4944169"/>
          <a:ext cx="100647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61" name="文档" r:id="rId7" imgW="1007029" imgH="1077756" progId="Word.Document.12">
                  <p:embed/>
                </p:oleObj>
              </mc:Choice>
              <mc:Fallback>
                <p:oleObj name="文档" r:id="rId7" imgW="1007029" imgH="1077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41035" y="4944169"/>
                        <a:ext cx="1006475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521647"/>
              </p:ext>
            </p:extLst>
          </p:nvPr>
        </p:nvGraphicFramePr>
        <p:xfrm>
          <a:off x="6248747" y="1082105"/>
          <a:ext cx="100647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62" name="文档" r:id="rId8" imgW="1007029" imgH="1077756" progId="Word.Document.12">
                  <p:embed/>
                </p:oleObj>
              </mc:Choice>
              <mc:Fallback>
                <p:oleObj name="文档" r:id="rId8" imgW="1007029" imgH="1077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8747" y="1082105"/>
                        <a:ext cx="1006475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2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17" name="Picture 253" descr="3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32" y="2466734"/>
            <a:ext cx="6176349" cy="225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89206" y="258391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在不改变双缝的间距和双缝到光传感器的距离的前提下，用红光和绿光做了两次实验，如图中的乙、丙分别对应这两次实验得到的干涉图像，红光的图像是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10830" y="16776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70206" y="4744490"/>
            <a:ext cx="11250000" cy="1421608"/>
            <a:chOff x="471000" y="934424"/>
            <a:chExt cx="11250000" cy="1421608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1261618"/>
            </a:xfrm>
            <a:prstGeom prst="roundRect">
              <a:avLst>
                <a:gd name="adj" fmla="val 31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058057"/>
              </p:ext>
            </p:extLst>
          </p:nvPr>
        </p:nvGraphicFramePr>
        <p:xfrm>
          <a:off x="723900" y="5099298"/>
          <a:ext cx="107251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40" name="文档" r:id="rId5" imgW="10736409" imgH="1065003" progId="Word.Document.12">
                  <p:embed/>
                </p:oleObj>
              </mc:Choice>
              <mc:Fallback>
                <p:oleObj name="文档" r:id="rId5" imgW="10736409" imgH="10650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900" y="5099298"/>
                        <a:ext cx="1072515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3" b="24569"/>
          <a:stretch/>
        </p:blipFill>
        <p:spPr>
          <a:xfrm>
            <a:off x="406" y="1664266"/>
            <a:ext cx="12189600" cy="3524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406" y="2906713"/>
            <a:ext cx="12189600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22944" y="3045460"/>
            <a:ext cx="3744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课时对点</a:t>
            </a:r>
            <a:r>
              <a:rPr lang="zh-CN" altLang="zh-CN" sz="44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练</a:t>
            </a:r>
            <a:endParaRPr lang="zh-CN" altLang="zh-CN" sz="4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727045"/>
            <a:ext cx="11412000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某同学在做双缝干涉实验时，按装置图安装好实验装置，在光屏上却观察不到干涉图样，这可能是由于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光束的中央轴线与遮光筒的轴线不一致，相差较大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没有安装滤光片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单缝与双缝不平行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光源发出的光束太强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274025" y="206164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74025" y="3285778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9563" y="1253515"/>
            <a:ext cx="10871287" cy="2595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安装实验器材时要注意：光束的中央轴线与遮光筒的轴线要重合，光源与光屏正面相对，滤光片、单缝和双缝中心位置在遮光筒轴线上，单缝与双缝要相互平行，才能使实验成功。与是否安装滤光片无关，当然还要使光源发出的光束不要太暗。故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71041" y="946433"/>
            <a:ext cx="11248331" cy="3131433"/>
            <a:chOff x="471835" y="934424"/>
            <a:chExt cx="11248331" cy="3131433"/>
          </a:xfrm>
        </p:grpSpPr>
        <p:sp>
          <p:nvSpPr>
            <p:cNvPr id="44" name="圆角矩形 43"/>
            <p:cNvSpPr/>
            <p:nvPr/>
          </p:nvSpPr>
          <p:spPr>
            <a:xfrm>
              <a:off x="471835" y="1094415"/>
              <a:ext cx="11248331" cy="2971442"/>
            </a:xfrm>
            <a:prstGeom prst="roundRect">
              <a:avLst>
                <a:gd name="adj" fmla="val 26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3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10584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某同学用单色光进行双缝干涉实验，在屏上观察到如图甲所示的条纹，仅改变一个实验条件后，观察到的条纹如图乙所示。他改变的实验条件可能是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减小光源到单缝的距离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减小双缝之间的距离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减小双缝到光屏之间的距离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换用频率更高的单色光源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274025" y="3768811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64500" y="4375423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94562" name="Picture 2" descr="Z8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25" y="2548850"/>
            <a:ext cx="5495081" cy="13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621482"/>
            <a:ext cx="11248331" cy="4680519"/>
            <a:chOff x="471835" y="934424"/>
            <a:chExt cx="11248331" cy="4680519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4"/>
              <a:ext cx="11248331" cy="4520529"/>
            </a:xfrm>
            <a:prstGeom prst="roundRect">
              <a:avLst>
                <a:gd name="adj" fmla="val 26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59563" y="2490139"/>
            <a:ext cx="10871287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题图乙中条纹的间距比题图甲中的小，根据双缝间距公式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知，题图乙中光的波长可能较短，即频率较高，也可能双缝与光屏之间的距离减小，或双缝间距增大，但与光源到单缝的距离无关，故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163949"/>
              </p:ext>
            </p:extLst>
          </p:nvPr>
        </p:nvGraphicFramePr>
        <p:xfrm>
          <a:off x="10377978" y="2355933"/>
          <a:ext cx="9112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32" name="文档" r:id="rId10" imgW="911653" imgH="1117780" progId="Word.Document.12">
                  <p:embed/>
                </p:oleObj>
              </mc:Choice>
              <mc:Fallback>
                <p:oleObj name="文档" r:id="rId10" imgW="911653" imgH="11177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77978" y="2355933"/>
                        <a:ext cx="911225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 descr="Z8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37" y="1021234"/>
            <a:ext cx="5095938" cy="128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6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723563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邯郸市高二期末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用双缝干涉测量光的波长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实验中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某同学先将光源靠近遮光筒的双缝端并等高放置，然后在筒的另外一侧观察，发现筒的上壁照得很亮，此时他应将遮光筒的观察端向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调节；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36043" y="212401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1041" y="3501802"/>
            <a:ext cx="11248331" cy="1800200"/>
            <a:chOff x="471835" y="934424"/>
            <a:chExt cx="11248331" cy="1800200"/>
          </a:xfrm>
        </p:grpSpPr>
        <p:sp>
          <p:nvSpPr>
            <p:cNvPr id="12" name="圆角矩形 11"/>
            <p:cNvSpPr/>
            <p:nvPr/>
          </p:nvSpPr>
          <p:spPr>
            <a:xfrm>
              <a:off x="471835" y="1094414"/>
              <a:ext cx="11248331" cy="1640210"/>
            </a:xfrm>
            <a:prstGeom prst="roundRect">
              <a:avLst>
                <a:gd name="adj" fmla="val 504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05206" y="3789834"/>
            <a:ext cx="10980000" cy="12840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发现筒的上壁照得很亮说明光线向上即观察端偏下，所以应将观察端向上调节；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789910"/>
            <a:ext cx="7434192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某次测量时双缝间距如图所示，则读数为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605" y="1485578"/>
            <a:ext cx="3926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5.007(5.006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5.008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均可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1041" y="2493690"/>
            <a:ext cx="11248331" cy="1800200"/>
            <a:chOff x="471835" y="934424"/>
            <a:chExt cx="11248331" cy="1800200"/>
          </a:xfrm>
        </p:grpSpPr>
        <p:sp>
          <p:nvSpPr>
            <p:cNvPr id="27" name="圆角矩形 26"/>
            <p:cNvSpPr/>
            <p:nvPr/>
          </p:nvSpPr>
          <p:spPr>
            <a:xfrm>
              <a:off x="471835" y="1094414"/>
              <a:ext cx="11248331" cy="1640210"/>
            </a:xfrm>
            <a:prstGeom prst="roundRect">
              <a:avLst>
                <a:gd name="adj" fmla="val 504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05206" y="2781722"/>
            <a:ext cx="10980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螺旋测微器的固定刻度为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，可动刻度为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0.7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0.007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，所以最终读数为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0.007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5.007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95586" name="Picture 2" descr="4-14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96" y="774657"/>
            <a:ext cx="2357044" cy="15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9561" y="405458"/>
            <a:ext cx="11311291" cy="57553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一、实验思路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实验原理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在双缝干涉实验中，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是双缝间距，是已知的；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是双缝到屏的距离，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测出，由公式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，只要再测出相邻两亮条纹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或相邻两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暗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中心间距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，即可由公式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出入射光的波长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物理量的测量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的测量：用刻度尺测出。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的测量：用测量头测出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929530"/>
              </p:ext>
            </p:extLst>
          </p:nvPr>
        </p:nvGraphicFramePr>
        <p:xfrm>
          <a:off x="4088234" y="2277666"/>
          <a:ext cx="13303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16" name="文档" r:id="rId3" imgW="1330588" imgH="1070184" progId="Word.Document.12">
                  <p:embed/>
                </p:oleObj>
              </mc:Choice>
              <mc:Fallback>
                <p:oleObj name="文档" r:id="rId3" imgW="1330588" imgH="10701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8234" y="2277666"/>
                        <a:ext cx="1330325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040848"/>
              </p:ext>
            </p:extLst>
          </p:nvPr>
        </p:nvGraphicFramePr>
        <p:xfrm>
          <a:off x="5995367" y="3170337"/>
          <a:ext cx="13239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17" name="文档" r:id="rId5" imgW="1330588" imgH="1071626" progId="Word.Document.12">
                  <p:embed/>
                </p:oleObj>
              </mc:Choice>
              <mc:Fallback>
                <p:oleObj name="文档" r:id="rId5" imgW="1330588" imgH="10716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5367" y="3170337"/>
                        <a:ext cx="132397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261442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几位同学实验时，有的用距离为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的双缝，有的用距离为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的双缝；同时他们还分别用红、紫两种不同颜色的滤光片进行了观察，如图选自他们的观察记录，其中正确反映实验结果的是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已知红光波长大于紫光的波长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00438" y="1561435"/>
            <a:ext cx="68320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BD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96610" name="Picture 2" descr="4-14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34" y="3060639"/>
            <a:ext cx="6563545" cy="279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60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1041" y="261442"/>
            <a:ext cx="11248331" cy="5701992"/>
            <a:chOff x="471835" y="934424"/>
            <a:chExt cx="11248331" cy="5701992"/>
          </a:xfrm>
        </p:grpSpPr>
        <p:sp>
          <p:nvSpPr>
            <p:cNvPr id="12" name="圆角矩形 11"/>
            <p:cNvSpPr/>
            <p:nvPr/>
          </p:nvSpPr>
          <p:spPr>
            <a:xfrm>
              <a:off x="471835" y="1094414"/>
              <a:ext cx="11248331" cy="5542002"/>
            </a:xfrm>
            <a:prstGeom prst="roundRect">
              <a:avLst>
                <a:gd name="adj" fmla="val 26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59563" y="3285778"/>
            <a:ext cx="10871287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可知，当红光分别通过距离为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0.2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的双缝时，双缝间的距离越大条纹间的距离越小，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同理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，当红光和紫光通过相同距离的双缝时，即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相同情况下，波长越长条纹间的距离越大，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009651"/>
              </p:ext>
            </p:extLst>
          </p:nvPr>
        </p:nvGraphicFramePr>
        <p:xfrm>
          <a:off x="2193455" y="3188002"/>
          <a:ext cx="9588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7" name="文档" r:id="rId10" imgW="959161" imgH="1146265" progId="Word.Document.12">
                  <p:embed/>
                </p:oleObj>
              </mc:Choice>
              <mc:Fallback>
                <p:oleObj name="文档" r:id="rId10" imgW="959161" imgH="11462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93455" y="3188002"/>
                        <a:ext cx="958850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 descr="4-14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28" y="621482"/>
            <a:ext cx="6183156" cy="263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6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89434"/>
            <a:ext cx="6714112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佛山市高二期中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某学习小组利用双缝干涉实验测定光的波长，其实验步骤如下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按图甲安装实验装置，用白光光源照射单缝，调整仪器位置，获得了清晰彩色条纹，如图乙－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4087391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在单缝前插入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一块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蓝色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红色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滤光片，获得蓝色条纹，如图乙－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所示；继续在单缝后插入一块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双缝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，获得等宽蓝色条纹，如图乙－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91435" y="422551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蓝色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54150" y="485110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双缝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97634" name="Picture 2" descr="Z4-13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24" y="404248"/>
            <a:ext cx="4242198" cy="354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1041" y="909514"/>
            <a:ext cx="11248331" cy="3960440"/>
            <a:chOff x="471835" y="934424"/>
            <a:chExt cx="11248331" cy="3960440"/>
          </a:xfrm>
        </p:grpSpPr>
        <p:sp>
          <p:nvSpPr>
            <p:cNvPr id="13" name="圆角矩形 12"/>
            <p:cNvSpPr/>
            <p:nvPr/>
          </p:nvSpPr>
          <p:spPr>
            <a:xfrm>
              <a:off x="471835" y="1094414"/>
              <a:ext cx="11248331" cy="3800450"/>
            </a:xfrm>
            <a:prstGeom prst="roundRect">
              <a:avLst>
                <a:gd name="adj" fmla="val 26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05207" y="1472218"/>
            <a:ext cx="62820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由题图乙－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所示，在单缝前插入一块蓝色滤光片，获得蓝色条纹。继续在单缝后插入一块双缝，会产生单色光的干涉现象，因此获得等宽蓝色条纹。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" name="Picture 2" descr="Z4-13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616" y="1269554"/>
            <a:ext cx="4242198" cy="354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1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2146" y="78973"/>
            <a:ext cx="1152612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已知单缝与双缝间的距离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，双缝与屏间的距离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800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，双缝间距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0.25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。用测量头来测量相邻亮条纹中心间的距离，让分划板的中心刻度线对准第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条亮条纹的中心，此时测量头的读数如图丙所示，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，转动手轮，使分划板中心刻度线对准第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条亮条纹的中心，此时测量头的读数如图丁所示。则该被测光的波长为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 m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保留两位有效数字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68129" y="2143175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2.190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67325" y="2800576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5.9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7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98658" name="Picture 2" descr="4-151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40"/>
          <a:stretch/>
        </p:blipFill>
        <p:spPr bwMode="auto">
          <a:xfrm>
            <a:off x="3873813" y="4005858"/>
            <a:ext cx="4442786" cy="200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405458"/>
            <a:ext cx="11248331" cy="5189800"/>
            <a:chOff x="471835" y="934424"/>
            <a:chExt cx="11248331" cy="5189800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4"/>
              <a:ext cx="11248331" cy="5029810"/>
            </a:xfrm>
            <a:prstGeom prst="roundRect">
              <a:avLst>
                <a:gd name="adj" fmla="val 26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05206" y="693490"/>
            <a:ext cx="7074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对准第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条亮条纹中心时测量头的读数为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0.01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19.0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2.190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，对准第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条亮条纹中心时测量头的读数为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7.5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0.01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37.0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7.870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，相邻两亮条纹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222638"/>
              </p:ext>
            </p:extLst>
          </p:nvPr>
        </p:nvGraphicFramePr>
        <p:xfrm>
          <a:off x="714375" y="3362913"/>
          <a:ext cx="105918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07" name="文档" r:id="rId10" imgW="10736409" imgH="2038350" progId="Word.Document.12">
                  <p:embed/>
                </p:oleObj>
              </mc:Choice>
              <mc:Fallback>
                <p:oleObj name="文档" r:id="rId10" imgW="10736409" imgH="20383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4375" y="3362913"/>
                        <a:ext cx="10591800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 descr="4-151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40"/>
          <a:stretch/>
        </p:blipFill>
        <p:spPr bwMode="auto">
          <a:xfrm>
            <a:off x="7899464" y="909514"/>
            <a:ext cx="3729852" cy="168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4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261442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若在调节过程中观察到如图戊所示的干涉条纹，则出现这种现象的原因可能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单缝与双缝不平行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单缝与双缝的距离太近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设备安装时，没有调节光源的高度使光线把整个光屏都照亮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06021" y="103436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1041" y="3645818"/>
            <a:ext cx="11248331" cy="2376264"/>
            <a:chOff x="471835" y="934424"/>
            <a:chExt cx="11248331" cy="2376264"/>
          </a:xfrm>
        </p:grpSpPr>
        <p:sp>
          <p:nvSpPr>
            <p:cNvPr id="13" name="圆角矩形 12"/>
            <p:cNvSpPr/>
            <p:nvPr/>
          </p:nvSpPr>
          <p:spPr>
            <a:xfrm>
              <a:off x="471835" y="1094414"/>
              <a:ext cx="11248331" cy="2216274"/>
            </a:xfrm>
            <a:prstGeom prst="roundRect">
              <a:avLst>
                <a:gd name="adj" fmla="val 504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605206" y="3938204"/>
            <a:ext cx="10980000" cy="193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由题图戊可知，干涉条纹清晰，亮度正常，但是干涉条纹偏离中心位置，因此可能是设备安装时，没有调节光源的高度，故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99682" name="Picture 2" descr="4-151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1"/>
          <a:stretch/>
        </p:blipFill>
        <p:spPr bwMode="auto">
          <a:xfrm>
            <a:off x="10055646" y="1051582"/>
            <a:ext cx="1487839" cy="177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99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532607"/>
            <a:ext cx="11412000" cy="26342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天津市第一中学高二期末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用双缝干涉测量光的波长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的实验中，将双缝干涉实验仪器按要求安装在光具座上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，并选用双缝间距为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的双缝屏。从仪器注明的规格可知，毛玻璃屏与双缝屏间的距离为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。接通电源使光源正常工作，发出白光。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0706" name="Picture 2" descr="4-15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01" y="3388121"/>
            <a:ext cx="5644810" cy="212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405458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组装仪器时，若将单缝和双缝均沿竖直方向分别固定在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可观察到水平方向的干涉条纹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可观察到竖直方向的干涉条纹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看不到干涉现象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7242" y="116497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1041" y="3861842"/>
            <a:ext cx="11248331" cy="1881733"/>
            <a:chOff x="471835" y="934424"/>
            <a:chExt cx="11248331" cy="1881733"/>
          </a:xfrm>
        </p:grpSpPr>
        <p:sp>
          <p:nvSpPr>
            <p:cNvPr id="14" name="圆角矩形 13"/>
            <p:cNvSpPr/>
            <p:nvPr/>
          </p:nvSpPr>
          <p:spPr>
            <a:xfrm>
              <a:off x="471835" y="1094414"/>
              <a:ext cx="11248331" cy="1721743"/>
            </a:xfrm>
            <a:prstGeom prst="roundRect">
              <a:avLst>
                <a:gd name="adj" fmla="val 504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05206" y="4213038"/>
            <a:ext cx="10980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组装仪器时，若将单缝和双缝均沿竖直方向分别固定在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处，则可观察到竖直方向的干涉条纹，故选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4" name="Picture 2" descr="4-15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49" y="1341562"/>
            <a:ext cx="5588921" cy="2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7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568524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若取下红色滤光片，其他实验条件不变，则在目镜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观察不到干涉条纹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可观察到明暗相间的白条纹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可观察到彩色条纹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72092" y="71064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1041" y="3708301"/>
            <a:ext cx="11248331" cy="1881733"/>
            <a:chOff x="471835" y="934424"/>
            <a:chExt cx="11248331" cy="1881733"/>
          </a:xfrm>
        </p:grpSpPr>
        <p:sp>
          <p:nvSpPr>
            <p:cNvPr id="14" name="圆角矩形 13"/>
            <p:cNvSpPr/>
            <p:nvPr/>
          </p:nvSpPr>
          <p:spPr>
            <a:xfrm>
              <a:off x="471835" y="1094414"/>
              <a:ext cx="11248331" cy="1721743"/>
            </a:xfrm>
            <a:prstGeom prst="roundRect">
              <a:avLst>
                <a:gd name="adj" fmla="val 504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05206" y="4059497"/>
            <a:ext cx="10980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若取下红色滤光片，其他实验条件不变，则各种颜色的单色光将发生干涉，在目镜中可观察到彩色条纹，故选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4" name="Picture 2" descr="4-15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49" y="1341562"/>
            <a:ext cx="5588921" cy="2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6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9561" y="659749"/>
            <a:ext cx="11311291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二、实验器材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如图所示为双缝干涉仪，即光具座、光源、滤光片、透镜、单缝、双缝、遮光筒、毛玻璃屏、目镜。另外，还有学生电源、导线、刻度尺等。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6448" name="Picture 496" descr="4-13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16" y="2781889"/>
            <a:ext cx="5060180" cy="136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6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333450"/>
            <a:ext cx="11412000" cy="31392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若实验中在屏上得到的干涉图样如图乙所示，毛玻璃屏上的分划板刻线在图乙中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位置时，游标卡尺的读数分别为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入射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的单色光波长的表达式为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。分划板刻线在某条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亮条纹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时游标卡尺如图丙所示，则其读数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941807"/>
              </p:ext>
            </p:extLst>
          </p:nvPr>
        </p:nvGraphicFramePr>
        <p:xfrm>
          <a:off x="5788320" y="1616818"/>
          <a:ext cx="197802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7" name="文档" r:id="rId9" imgW="1978067" imgH="1060449" progId="Word.Document.12">
                  <p:embed/>
                </p:oleObj>
              </mc:Choice>
              <mc:Fallback>
                <p:oleObj name="文档" r:id="rId9" imgW="1978067" imgH="1060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88320" y="1616818"/>
                        <a:ext cx="1978025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031310" y="2806285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31.20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90516" name="Picture 52" descr="4-15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58" y="3549266"/>
            <a:ext cx="5593696" cy="22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3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1041" y="261442"/>
            <a:ext cx="11248331" cy="5472608"/>
            <a:chOff x="471835" y="934424"/>
            <a:chExt cx="11248331" cy="5472608"/>
          </a:xfrm>
        </p:grpSpPr>
        <p:sp>
          <p:nvSpPr>
            <p:cNvPr id="14" name="圆角矩形 13"/>
            <p:cNvSpPr/>
            <p:nvPr/>
          </p:nvSpPr>
          <p:spPr>
            <a:xfrm>
              <a:off x="471835" y="1094414"/>
              <a:ext cx="11248331" cy="5312618"/>
            </a:xfrm>
            <a:prstGeom prst="roundRect">
              <a:avLst>
                <a:gd name="adj" fmla="val 504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05206" y="4869954"/>
            <a:ext cx="10980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游标卡尺读数为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mm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31.20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548025"/>
              </p:ext>
            </p:extLst>
          </p:nvPr>
        </p:nvGraphicFramePr>
        <p:xfrm>
          <a:off x="733425" y="2989337"/>
          <a:ext cx="107251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54" name="文档" r:id="rId10" imgW="10736409" imgH="1977965" progId="Word.Document.12">
                  <p:embed/>
                </p:oleObj>
              </mc:Choice>
              <mc:Fallback>
                <p:oleObj name="文档" r:id="rId10" imgW="10736409" imgH="1977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3425" y="2989337"/>
                        <a:ext cx="10725150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52" descr="4-15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58" y="596938"/>
            <a:ext cx="5593696" cy="22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0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549474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光屏上出现的明暗相间条纹如图丁所示，光屏上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处是亮条纹，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处是暗条纹，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的距离相等。某同学突发奇想，如果在遮光筒内装满水，其他条件不变，则光屏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处可能出现暗条纹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不再出现明暗相间的条纹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明暗相间的条纹间距变窄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处的第一级亮条纹向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点靠近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39439" y="1982454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CD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01730" name="Picture 2" descr="4-15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748" y="2471224"/>
            <a:ext cx="3115882" cy="25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8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1041" y="693490"/>
            <a:ext cx="11248331" cy="4320480"/>
            <a:chOff x="471835" y="934424"/>
            <a:chExt cx="11248331" cy="4320480"/>
          </a:xfrm>
        </p:grpSpPr>
        <p:sp>
          <p:nvSpPr>
            <p:cNvPr id="14" name="圆角矩形 13"/>
            <p:cNvSpPr/>
            <p:nvPr/>
          </p:nvSpPr>
          <p:spPr>
            <a:xfrm>
              <a:off x="471835" y="1094414"/>
              <a:ext cx="11248331" cy="4160490"/>
            </a:xfrm>
            <a:prstGeom prst="roundRect">
              <a:avLst>
                <a:gd name="adj" fmla="val 30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05206" y="1024798"/>
            <a:ext cx="80383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如果在遮光筒内装满水，其他条件不变，则光在遮光筒内的波长变小，但是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点到双缝的距离之差仍为零，则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点仍是亮条纹，在屏上仍会出现明暗相间的条纹，根据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波长变小，则条纹间距变小；原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处的第一级亮条纹向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点靠近，选项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209139"/>
              </p:ext>
            </p:extLst>
          </p:nvPr>
        </p:nvGraphicFramePr>
        <p:xfrm>
          <a:off x="3915643" y="2834425"/>
          <a:ext cx="138747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2" name="文档" r:id="rId10" imgW="1387814" imgH="1101915" progId="Word.Document.12">
                  <p:embed/>
                </p:oleObj>
              </mc:Choice>
              <mc:Fallback>
                <p:oleObj name="文档" r:id="rId10" imgW="1387814" imgH="11019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15643" y="2834425"/>
                        <a:ext cx="1387475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" descr="4-15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318" y="1171241"/>
            <a:ext cx="2964655" cy="239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117426"/>
            <a:ext cx="11412000" cy="18547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洛埃德在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1834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年提出了一种更简单的观察干涉的装置。如图所示，单色光从单缝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射出，一部分入射到平面镜后反射到屏上，另一部分直接投射到屏上，在屏上两光束交叠区域里将出现干涉条纹。单缝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通过平面镜成的像是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08235" y="434673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5077" y="5295467"/>
            <a:ext cx="1098025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被视为其中的一个缝，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相当于另一个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1041" y="5013970"/>
            <a:ext cx="11248331" cy="1145593"/>
            <a:chOff x="471835" y="934424"/>
            <a:chExt cx="11248331" cy="1145593"/>
          </a:xfrm>
        </p:grpSpPr>
        <p:sp>
          <p:nvSpPr>
            <p:cNvPr id="15" name="圆角矩形 14"/>
            <p:cNvSpPr/>
            <p:nvPr/>
          </p:nvSpPr>
          <p:spPr>
            <a:xfrm>
              <a:off x="471835" y="1094414"/>
              <a:ext cx="11248331" cy="985603"/>
            </a:xfrm>
            <a:prstGeom prst="roundRect">
              <a:avLst>
                <a:gd name="adj" fmla="val 472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02754" name="Picture 2" descr="4-15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57" y="2015705"/>
            <a:ext cx="5641299" cy="172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89206" y="3645818"/>
            <a:ext cx="11412000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通过洛埃德镜在屏上可以观察到明暗相间的干涉条纹，这和双缝干涉实验得到的干涉条纹一致。如果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被视为其中的一个缝，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相当于另一个</a:t>
            </a:r>
            <a:r>
              <a:rPr lang="en-US" altLang="zh-CN" sz="26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缝</a:t>
            </a:r>
            <a:r>
              <a:rPr lang="en-US" altLang="zh-CN" sz="26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9206" y="2637706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实验中已知单缝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到平面镜的垂直距离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0.15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，单缝到光屏的距离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1.2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，观测到第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个亮条纹中心到第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个亮条纹中心的间距为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22.78 mm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，则该单色光的波长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结果保留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位有效数字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89121" y="4071918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6.33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7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2" name="Picture 2" descr="4-15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57" y="762395"/>
            <a:ext cx="5641299" cy="172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60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5077" y="775023"/>
            <a:ext cx="10980259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个亮条纹中心到第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个亮条纹中心的间距为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22.78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，则相邻亮条纹间距为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041" y="424508"/>
            <a:ext cx="11248331" cy="5381550"/>
            <a:chOff x="471835" y="934424"/>
            <a:chExt cx="11248331" cy="5381550"/>
          </a:xfrm>
        </p:grpSpPr>
        <p:sp>
          <p:nvSpPr>
            <p:cNvPr id="18" name="圆角矩形 17"/>
            <p:cNvSpPr/>
            <p:nvPr/>
          </p:nvSpPr>
          <p:spPr>
            <a:xfrm>
              <a:off x="471835" y="1094414"/>
              <a:ext cx="11248331" cy="5221560"/>
            </a:xfrm>
            <a:prstGeom prst="roundRect">
              <a:avLst>
                <a:gd name="adj" fmla="val 226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712040"/>
              </p:ext>
            </p:extLst>
          </p:nvPr>
        </p:nvGraphicFramePr>
        <p:xfrm>
          <a:off x="717698" y="2071069"/>
          <a:ext cx="107251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06" name="文档" r:id="rId10" imgW="10736409" imgH="1225310" progId="Word.Document.12">
                  <p:embed/>
                </p:oleObj>
              </mc:Choice>
              <mc:Fallback>
                <p:oleObj name="文档" r:id="rId10" imgW="10736409" imgH="12253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7698" y="2071069"/>
                        <a:ext cx="1072515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605077" y="3060122"/>
            <a:ext cx="1098025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等效双缝间的距离为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0.30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959326"/>
              </p:ext>
            </p:extLst>
          </p:nvPr>
        </p:nvGraphicFramePr>
        <p:xfrm>
          <a:off x="714375" y="3689545"/>
          <a:ext cx="107251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07" name="文档" r:id="rId12" imgW="10736409" imgH="1111010" progId="Word.Document.12">
                  <p:embed/>
                </p:oleObj>
              </mc:Choice>
              <mc:Fallback>
                <p:oleObj name="文档" r:id="rId12" imgW="10736409" imgH="1111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4375" y="3689545"/>
                        <a:ext cx="10725150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289745"/>
              </p:ext>
            </p:extLst>
          </p:nvPr>
        </p:nvGraphicFramePr>
        <p:xfrm>
          <a:off x="714375" y="4735360"/>
          <a:ext cx="107251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08" name="文档" r:id="rId14" imgW="10736409" imgH="1111010" progId="Word.Document.12">
                  <p:embed/>
                </p:oleObj>
              </mc:Choice>
              <mc:Fallback>
                <p:oleObj name="文档" r:id="rId14" imgW="10736409" imgH="11110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4375" y="4735360"/>
                        <a:ext cx="10725150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" descr="4-15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60" y="1505396"/>
            <a:ext cx="5128454" cy="156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2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405458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以下哪些操作能够增大光屏上相邻两条亮条纹之间的距离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将平面镜稍向上移动一些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将平面镜稍向右移动一些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将光屏稍向右移动一些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将光源由红色光改为绿色光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11630" y="549360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AC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5077" y="4205324"/>
            <a:ext cx="1098025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可知，增大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，减小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，增大波长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，能够增大光屏上相邻两条亮条纹之间的距离，所以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1041" y="3861842"/>
            <a:ext cx="11248331" cy="1872208"/>
            <a:chOff x="471835" y="934424"/>
            <a:chExt cx="11248331" cy="1872208"/>
          </a:xfrm>
        </p:grpSpPr>
        <p:sp>
          <p:nvSpPr>
            <p:cNvPr id="15" name="圆角矩形 14"/>
            <p:cNvSpPr/>
            <p:nvPr/>
          </p:nvSpPr>
          <p:spPr>
            <a:xfrm>
              <a:off x="471835" y="1094414"/>
              <a:ext cx="11248331" cy="1712218"/>
            </a:xfrm>
            <a:prstGeom prst="roundRect">
              <a:avLst>
                <a:gd name="adj" fmla="val 472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116827"/>
              </p:ext>
            </p:extLst>
          </p:nvPr>
        </p:nvGraphicFramePr>
        <p:xfrm>
          <a:off x="2172474" y="4077535"/>
          <a:ext cx="17494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9" name="文档" r:id="rId10" imgW="1749524" imgH="1108405" progId="Word.Document.12">
                  <p:embed/>
                </p:oleObj>
              </mc:Choice>
              <mc:Fallback>
                <p:oleObj name="文档" r:id="rId10" imgW="1749524" imgH="11084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72474" y="4077535"/>
                        <a:ext cx="1749425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 descr="4-15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74" y="1389886"/>
            <a:ext cx="5641299" cy="172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6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117426"/>
            <a:ext cx="11412000" cy="26342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实验表明，光从光疏介质射向光密介质界面发生反射，在入射角接近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时，反射光与入射光相比，相位有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的变化，称为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半波损失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。如果把光屏移动到和平面镜接触，接触点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亮条纹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暗条纹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64255" y="1394618"/>
            <a:ext cx="1261884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暗条纹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5077" y="4116007"/>
            <a:ext cx="1098025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如果把光屏移动到和平面镜接触，在入射角接近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时，反射光与入射光相比，相位有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π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的变化，即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半波损失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，故直接射到光屏上的光和经平面镜反射的光相位差为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π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，所以接触点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处是暗条纹。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1041" y="3789834"/>
            <a:ext cx="11248331" cy="2376264"/>
            <a:chOff x="471835" y="934424"/>
            <a:chExt cx="11248331" cy="2376264"/>
          </a:xfrm>
        </p:grpSpPr>
        <p:sp>
          <p:nvSpPr>
            <p:cNvPr id="15" name="圆角矩形 14"/>
            <p:cNvSpPr/>
            <p:nvPr/>
          </p:nvSpPr>
          <p:spPr>
            <a:xfrm>
              <a:off x="471835" y="1094414"/>
              <a:ext cx="11248331" cy="2216274"/>
            </a:xfrm>
            <a:prstGeom prst="roundRect">
              <a:avLst>
                <a:gd name="adj" fmla="val 472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18" name="Picture 2" descr="4-15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38" y="2287093"/>
            <a:ext cx="5231536" cy="15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5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8" y="2046514"/>
            <a:ext cx="4917600" cy="27661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9561" y="146001"/>
            <a:ext cx="11311291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三、实验步骤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将光源、透镜、遮光筒、毛玻璃屏依次安放在光具座上。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接好光源，打开开关，使灯丝正常发光。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调节各器件的高度，使光源灯丝发出的光能沿遮光筒的轴线到达光屏。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安装双缝和单缝，中心大致位于遮光筒的轴线上，使双缝与单缝的缝平行，两者间距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，这时可观察白光的双缝干涉条纹。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在单缝和光源间放上滤光片，观察单色光的干涉条纹。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测量双缝到屏的距离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和相邻两条亮条纹间的距离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分别改变滤光片的颜色和双缝的距离，观察干涉条纹的变化，并求出相应的波长。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05458"/>
            <a:ext cx="11412000" cy="560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四、数据分析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安装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调节至可清晰观察到干涉条纹。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使分划板中心刻线对齐某条亮条纹的中心，记下手轮上的读数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，将该条纹记为第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条亮条纹；转动手轮，使分划板中心刻线移动至另一亮条纹的中心，记下此时手轮上的读数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，将该条纹记为第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条亮条纹，则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两亮条纹间距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测量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双缝到屏间的距离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是已知的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重复测量、计算，求出波长的平均值。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14686" y="117318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测量头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27661"/>
              </p:ext>
            </p:extLst>
          </p:nvPr>
        </p:nvGraphicFramePr>
        <p:xfrm>
          <a:off x="3804642" y="3616127"/>
          <a:ext cx="17145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35" name="文档" r:id="rId3" imgW="1721091" imgH="1087492" progId="Word.Document.12">
                  <p:embed/>
                </p:oleObj>
              </mc:Choice>
              <mc:Fallback>
                <p:oleObj name="文档" r:id="rId3" imgW="1721091" imgH="1087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4642" y="3616127"/>
                        <a:ext cx="171450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1126654" y="4587845"/>
            <a:ext cx="1261884" cy="636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tabLst>
                <a:tab pos="2070735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刻度尺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1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05458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五、误差分析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误差来源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由于光波的波长很小，双缝到光屏的距离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和条纹间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的测量是否准确对波长的测量影响很大，是本实验误差的主要来源。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减少误差的方法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的测量：使用毫米刻度尺测量，可多测几次求平均值。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的测量：使用测量头测量，测出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条亮条纹间的距离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可以多测几次求平均值，进一步减小实验误差。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07903"/>
              </p:ext>
            </p:extLst>
          </p:nvPr>
        </p:nvGraphicFramePr>
        <p:xfrm>
          <a:off x="10912226" y="4190181"/>
          <a:ext cx="16637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55" name="文档" r:id="rId3" imgW="1663865" imgH="1049271" progId="Word.Document.12">
                  <p:embed/>
                </p:oleObj>
              </mc:Choice>
              <mc:Fallback>
                <p:oleObj name="文档" r:id="rId3" imgW="1663865" imgH="1049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12226" y="4190181"/>
                        <a:ext cx="1663700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0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61442"/>
            <a:ext cx="1141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六、注意事项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双缝干涉仪是比较精密的仪器，应轻拿轻放，不要随便拆解遮光筒、测量头等元件。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滤光片、单缝、双缝、目镜等如有灰尘，应用擦镜纸轻轻擦去。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光源灯丝最好为线状灯丝，并与单缝平行靠近。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安装时，注意调节光源、滤光片、单缝、双缝的中心均在遮光筒的中心轴线上，并使单缝、双缝平行且竖直，间距大约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cm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常见问题的成因：照在像屏上的光很弱主要是由于灯丝与单缝、双缝、遮光筒不共轴线所致；干涉条纹不清晰的主要原因一般是单缝与双缝不平行。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测量头在使用时应使中心刻线对应着亮条纹的中心。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61442"/>
            <a:ext cx="1141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七、创新方案：用光传感器做双缝干涉的实验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实验装置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光源在铁架台的最上端，中间是刻有双缝的挡板，下面是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光传感器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。这个实验的光路是自上而下的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6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spc="2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600" kern="100" spc="2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光传感器是一个小盒，在图中为白色狭长矩形部分，沿</a:t>
            </a:r>
            <a:r>
              <a:rPr lang="zh-CN" altLang="zh-CN" sz="2600" kern="100" spc="2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矩形</a:t>
            </a:r>
            <a:endParaRPr lang="en-US" altLang="zh-CN" sz="2600" kern="100" spc="2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长边分布着许多光敏单元。这个传感器各个光敏单元得到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光照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信息经计算机处理后，在显示屏上显示出来。在显示屏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显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示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的干涉图像上移动鼠标，可以得到条纹间距，从而算出光的波长。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这种方法除了可以测量条纹间距外，它还可以方便地、形象地展示亮条纹的分布，并能定量地描绘传感器上各点的光照强度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1010" name="Picture 2" descr="4-1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001" y="2476583"/>
            <a:ext cx="1920837" cy="203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3885</Words>
  <Application>Microsoft Office PowerPoint</Application>
  <PresentationFormat>自定义</PresentationFormat>
  <Paragraphs>373</Paragraphs>
  <Slides>49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49</vt:i4>
      </vt:variant>
    </vt:vector>
  </HeadingPairs>
  <TitlesOfParts>
    <vt:vector size="65" baseType="lpstr">
      <vt:lpstr>DOUYU Font</vt:lpstr>
      <vt:lpstr>方正中等线简体</vt:lpstr>
      <vt:lpstr>黑体</vt:lpstr>
      <vt:lpstr>华文黑体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7_Office 主题</vt:lpstr>
      <vt:lpstr>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7225</cp:revision>
  <dcterms:created xsi:type="dcterms:W3CDTF">2014-11-27T01:03:00Z</dcterms:created>
  <dcterms:modified xsi:type="dcterms:W3CDTF">2024-04-30T00:52:42Z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